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1" r:id="rId4"/>
    <p:sldId id="259" r:id="rId5"/>
    <p:sldId id="257" r:id="rId6"/>
    <p:sldId id="262" r:id="rId7"/>
    <p:sldId id="263" r:id="rId8"/>
    <p:sldId id="264" r:id="rId9"/>
    <p:sldId id="265" r:id="rId10"/>
    <p:sldId id="266" r:id="rId11"/>
    <p:sldId id="267" r:id="rId12"/>
    <p:sldId id="260" r:id="rId13"/>
    <p:sldId id="268" r:id="rId14"/>
    <p:sldId id="269" r:id="rId15"/>
    <p:sldId id="270" r:id="rId16"/>
    <p:sldId id="271" r:id="rId17"/>
    <p:sldId id="272" r:id="rId18"/>
    <p:sldId id="273" r:id="rId19"/>
    <p:sldId id="274" r:id="rId20"/>
    <p:sldId id="276" r:id="rId21"/>
    <p:sldId id="277" r:id="rId22"/>
    <p:sldId id="27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8/21/2015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8/21/2015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com/url?sa=i&amp;rct=j&amp;q=&amp;esrc=s&amp;frm=1&amp;source=images&amp;cd=&amp;cad=rja&amp;docid=j3IDi1EvWrWGYM&amp;tbnid=fCW19rzG_QOJFM:&amp;ved=0CAUQjRw&amp;url=http://www.pastoradambarton.com/page/2/&amp;ei=AkKNUvfzIuaD2gWE_oGABg&amp;bvm=bv.56643336,d.aWM&amp;psig=AFQjCNErXXsdqfpKR3R4MuCha4RM-8DOVw&amp;ust=1385075496734510"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google.com/url?sa=i&amp;rct=j&amp;q=&amp;esrc=s&amp;frm=1&amp;source=images&amp;cd=&amp;cad=rja&amp;docid=R8Dl3AB3Gue5jM&amp;tbnid=iXZPbH027pBUvM:&amp;ved=0CAUQjRw&amp;url=http://sowingseedsoftruth.blogspot.com/2013/07/the-lord-is-watching-from-his-dwelling.html&amp;ei=uUSNUqi9Beqe2QWU4YAQ&amp;bvm=bv.56643336,d.aWM&amp;psig=AFQjCNErXXsdqfpKR3R4MuCha4RM-8DOVw&amp;ust=1385075496734510"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457200"/>
            <a:ext cx="9677400" cy="2609850"/>
          </a:xfrm>
        </p:spPr>
        <p:txBody>
          <a:bodyPr>
            <a:normAutofit/>
          </a:bodyPr>
          <a:lstStyle/>
          <a:p>
            <a:r>
              <a:rPr lang="en-US" sz="6000" b="1" u="sng" cap="small" dirty="0" smtClean="0">
                <a:solidFill>
                  <a:schemeClr val="tx2">
                    <a:lumMod val="60000"/>
                    <a:lumOff val="40000"/>
                  </a:schemeClr>
                </a:solidFill>
                <a:latin typeface="Times New Roman" panose="02020603050405020304" pitchFamily="18" charset="0"/>
                <a:cs typeface="Times New Roman" panose="02020603050405020304" pitchFamily="18" charset="0"/>
              </a:rPr>
              <a:t>The Works of Mercy:</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Divine Mercy in the Activity of the Church</a:t>
            </a:r>
            <a:endParaRPr lang="en-US" sz="36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286000" y="4267200"/>
            <a:ext cx="6400800" cy="1752600"/>
          </a:xfrm>
        </p:spPr>
        <p:txBody>
          <a:bodyPr>
            <a:normAutofit/>
          </a:bodyPr>
          <a:lstStyle/>
          <a:p>
            <a:pPr algn="r"/>
            <a:r>
              <a:rPr lang="en-US" b="1" dirty="0" smtClean="0">
                <a:solidFill>
                  <a:srgbClr val="C00000"/>
                </a:solidFill>
                <a:latin typeface="Times New Roman" panose="02020603050405020304" pitchFamily="18" charset="0"/>
                <a:cs typeface="Times New Roman" panose="02020603050405020304" pitchFamily="18" charset="0"/>
              </a:rPr>
              <a:t>Rev. Mark N.P. Salas</a:t>
            </a:r>
          </a:p>
          <a:p>
            <a:pPr algn="r"/>
            <a:r>
              <a:rPr lang="en-US" sz="1900" dirty="0" smtClean="0">
                <a:solidFill>
                  <a:srgbClr val="C00000"/>
                </a:solidFill>
                <a:latin typeface="Times New Roman" panose="02020603050405020304" pitchFamily="18" charset="0"/>
                <a:cs typeface="Times New Roman" panose="02020603050405020304" pitchFamily="18" charset="0"/>
              </a:rPr>
              <a:t>Healing and Renewal Conference 2015</a:t>
            </a:r>
          </a:p>
          <a:p>
            <a:pPr algn="r"/>
            <a:r>
              <a:rPr lang="en-US" sz="1900" dirty="0" smtClean="0">
                <a:solidFill>
                  <a:srgbClr val="C00000"/>
                </a:solidFill>
                <a:latin typeface="Times New Roman" panose="02020603050405020304" pitchFamily="18" charset="0"/>
                <a:cs typeface="Times New Roman" panose="02020603050405020304" pitchFamily="18" charset="0"/>
              </a:rPr>
              <a:t>pancratius@hotmail.com</a:t>
            </a:r>
          </a:p>
          <a:p>
            <a:pPr algn="r"/>
            <a:r>
              <a:rPr lang="en-US" sz="1900" dirty="0" smtClean="0">
                <a:solidFill>
                  <a:srgbClr val="C00000"/>
                </a:solidFill>
                <a:latin typeface="Times New Roman" panose="02020603050405020304" pitchFamily="18" charset="0"/>
                <a:cs typeface="Times New Roman" panose="02020603050405020304" pitchFamily="18" charset="0"/>
              </a:rPr>
              <a:t>915-328-3844</a:t>
            </a:r>
            <a:endParaRPr lang="en-US" sz="19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65473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1143000"/>
          </a:xfrm>
        </p:spPr>
        <p:txBody>
          <a:bodyPr>
            <a:normAutofit fontScale="90000"/>
          </a:bodyPr>
          <a:lstStyle/>
          <a:p>
            <a:pPr algn="r"/>
            <a:r>
              <a:rPr lang="en-US" b="1" cap="small" dirty="0" smtClean="0">
                <a:solidFill>
                  <a:schemeClr val="tx2">
                    <a:lumMod val="60000"/>
                    <a:lumOff val="40000"/>
                  </a:schemeClr>
                </a:solidFill>
                <a:latin typeface="Times New Roman" panose="02020603050405020304" pitchFamily="18" charset="0"/>
                <a:cs typeface="Times New Roman" panose="02020603050405020304" pitchFamily="18" charset="0"/>
              </a:rPr>
              <a:t>Matthew</a:t>
            </a:r>
            <a:r>
              <a:rPr lang="en-US" b="1" dirty="0" smtClean="0">
                <a:solidFill>
                  <a:schemeClr val="tx2">
                    <a:lumMod val="60000"/>
                    <a:lumOff val="40000"/>
                  </a:schemeClr>
                </a:solidFill>
                <a:latin typeface="Times New Roman" panose="02020603050405020304" pitchFamily="18" charset="0"/>
                <a:cs typeface="Times New Roman" panose="02020603050405020304" pitchFamily="18" charset="0"/>
              </a:rPr>
              <a:t> 25, 31-46</a:t>
            </a:r>
            <a:br>
              <a:rPr lang="en-US" b="1" dirty="0" smtClean="0">
                <a:solidFill>
                  <a:schemeClr val="tx2">
                    <a:lumMod val="60000"/>
                    <a:lumOff val="40000"/>
                  </a:schemeClr>
                </a:solidFill>
                <a:latin typeface="Times New Roman" panose="02020603050405020304" pitchFamily="18" charset="0"/>
                <a:cs typeface="Times New Roman" panose="02020603050405020304" pitchFamily="18" charset="0"/>
              </a:rPr>
            </a:br>
            <a:r>
              <a:rPr lang="en-US" sz="2700" b="1" dirty="0" smtClean="0">
                <a:solidFill>
                  <a:srgbClr val="C00000"/>
                </a:solidFill>
                <a:latin typeface="Times New Roman" panose="02020603050405020304" pitchFamily="18" charset="0"/>
                <a:cs typeface="Times New Roman" panose="02020603050405020304" pitchFamily="18" charset="0"/>
              </a:rPr>
              <a:t>The Judgment of the Nations:</a:t>
            </a:r>
            <a:endParaRPr lang="en-US" sz="27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1143000"/>
            <a:ext cx="8763000" cy="6019800"/>
          </a:xfrm>
        </p:spPr>
        <p:txBody>
          <a:bodyPr>
            <a:normAutofit fontScale="92500" lnSpcReduction="10000"/>
          </a:bodyPr>
          <a:lstStyle/>
          <a:p>
            <a:pPr marL="0" indent="0" algn="just">
              <a:buNone/>
            </a:pPr>
            <a:r>
              <a:rPr lang="en-US" dirty="0">
                <a:latin typeface="Times New Roman" panose="02020603050405020304" pitchFamily="18" charset="0"/>
                <a:cs typeface="Times New Roman" panose="02020603050405020304" pitchFamily="18" charset="0"/>
              </a:rPr>
              <a:t>“When the Son of Man comes in his glory, and all the angels with him, he will sit upon his glorious </a:t>
            </a:r>
            <a:r>
              <a:rPr lang="en-US" dirty="0" smtClean="0">
                <a:latin typeface="Times New Roman" panose="02020603050405020304" pitchFamily="18" charset="0"/>
                <a:cs typeface="Times New Roman" panose="02020603050405020304" pitchFamily="18" charset="0"/>
              </a:rPr>
              <a:t>throne, and </a:t>
            </a:r>
            <a:r>
              <a:rPr lang="en-US" dirty="0">
                <a:latin typeface="Times New Roman" panose="02020603050405020304" pitchFamily="18" charset="0"/>
                <a:cs typeface="Times New Roman" panose="02020603050405020304" pitchFamily="18" charset="0"/>
              </a:rPr>
              <a:t>all the </a:t>
            </a:r>
            <a:r>
              <a:rPr lang="en-US" dirty="0" smtClean="0">
                <a:latin typeface="Times New Roman" panose="02020603050405020304" pitchFamily="18" charset="0"/>
                <a:cs typeface="Times New Roman" panose="02020603050405020304" pitchFamily="18" charset="0"/>
              </a:rPr>
              <a:t>nation will </a:t>
            </a:r>
            <a:r>
              <a:rPr lang="en-US" dirty="0">
                <a:latin typeface="Times New Roman" panose="02020603050405020304" pitchFamily="18" charset="0"/>
                <a:cs typeface="Times New Roman" panose="02020603050405020304" pitchFamily="18" charset="0"/>
              </a:rPr>
              <a:t>be assembled before him. And he will separate them one from another, as a shepherd separates the sheep from the goats. </a:t>
            </a:r>
            <a:r>
              <a:rPr lang="en-US" dirty="0" smtClean="0">
                <a:latin typeface="Times New Roman" panose="02020603050405020304" pitchFamily="18" charset="0"/>
                <a:cs typeface="Times New Roman" panose="02020603050405020304" pitchFamily="18" charset="0"/>
              </a:rPr>
              <a:t>He </a:t>
            </a:r>
            <a:r>
              <a:rPr lang="en-US" dirty="0">
                <a:latin typeface="Times New Roman" panose="02020603050405020304" pitchFamily="18" charset="0"/>
                <a:cs typeface="Times New Roman" panose="02020603050405020304" pitchFamily="18" charset="0"/>
              </a:rPr>
              <a:t>will place the sheep on his right and the goats on his left. </a:t>
            </a:r>
            <a:r>
              <a:rPr lang="en-US" dirty="0" smtClean="0">
                <a:latin typeface="Times New Roman" panose="02020603050405020304" pitchFamily="18" charset="0"/>
                <a:cs typeface="Times New Roman" panose="02020603050405020304" pitchFamily="18" charset="0"/>
              </a:rPr>
              <a:t>Then </a:t>
            </a:r>
            <a:r>
              <a:rPr lang="en-US" dirty="0">
                <a:latin typeface="Times New Roman" panose="02020603050405020304" pitchFamily="18" charset="0"/>
                <a:cs typeface="Times New Roman" panose="02020603050405020304" pitchFamily="18" charset="0"/>
              </a:rPr>
              <a:t>the king will say to those on his right, ‘Come, you who are blessed by my Father. Inherit the kingdom prepared for you from the foundation of the </a:t>
            </a:r>
            <a:r>
              <a:rPr lang="en-US" dirty="0" smtClean="0">
                <a:latin typeface="Times New Roman" panose="02020603050405020304" pitchFamily="18" charset="0"/>
                <a:cs typeface="Times New Roman" panose="02020603050405020304" pitchFamily="18" charset="0"/>
              </a:rPr>
              <a:t>world. For </a:t>
            </a:r>
            <a:r>
              <a:rPr lang="en-US" dirty="0">
                <a:latin typeface="Times New Roman" panose="02020603050405020304" pitchFamily="18" charset="0"/>
                <a:cs typeface="Times New Roman" panose="02020603050405020304" pitchFamily="18" charset="0"/>
              </a:rPr>
              <a:t>I was hungry and you gave me food, I was thirsty and you gave me drink, a stranger and you welcomed me, </a:t>
            </a:r>
            <a:r>
              <a:rPr lang="en-US" dirty="0" smtClean="0">
                <a:latin typeface="Times New Roman" panose="02020603050405020304" pitchFamily="18" charset="0"/>
                <a:cs typeface="Times New Roman" panose="02020603050405020304" pitchFamily="18" charset="0"/>
              </a:rPr>
              <a:t>naked </a:t>
            </a:r>
            <a:r>
              <a:rPr lang="en-US" dirty="0">
                <a:latin typeface="Times New Roman" panose="02020603050405020304" pitchFamily="18" charset="0"/>
                <a:cs typeface="Times New Roman" panose="02020603050405020304" pitchFamily="18" charset="0"/>
              </a:rPr>
              <a:t>and you clothed me, ill and you cared for me, in prison and you visited me</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8113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1143000"/>
          </a:xfrm>
        </p:spPr>
        <p:txBody>
          <a:bodyPr>
            <a:normAutofit fontScale="90000"/>
          </a:bodyPr>
          <a:lstStyle/>
          <a:p>
            <a:pPr algn="r"/>
            <a:r>
              <a:rPr lang="en-US" b="1" cap="small" dirty="0" smtClean="0">
                <a:solidFill>
                  <a:schemeClr val="tx2">
                    <a:lumMod val="60000"/>
                    <a:lumOff val="40000"/>
                  </a:schemeClr>
                </a:solidFill>
                <a:latin typeface="Times New Roman" panose="02020603050405020304" pitchFamily="18" charset="0"/>
                <a:cs typeface="Times New Roman" panose="02020603050405020304" pitchFamily="18" charset="0"/>
              </a:rPr>
              <a:t>Matthew</a:t>
            </a:r>
            <a:r>
              <a:rPr lang="en-US" b="1" dirty="0" smtClean="0">
                <a:solidFill>
                  <a:schemeClr val="tx2">
                    <a:lumMod val="60000"/>
                    <a:lumOff val="40000"/>
                  </a:schemeClr>
                </a:solidFill>
                <a:latin typeface="Times New Roman" panose="02020603050405020304" pitchFamily="18" charset="0"/>
                <a:cs typeface="Times New Roman" panose="02020603050405020304" pitchFamily="18" charset="0"/>
              </a:rPr>
              <a:t> 25, 31-46</a:t>
            </a:r>
            <a:br>
              <a:rPr lang="en-US" b="1" dirty="0" smtClean="0">
                <a:solidFill>
                  <a:schemeClr val="tx2">
                    <a:lumMod val="60000"/>
                    <a:lumOff val="40000"/>
                  </a:schemeClr>
                </a:solidFill>
                <a:latin typeface="Times New Roman" panose="02020603050405020304" pitchFamily="18" charset="0"/>
                <a:cs typeface="Times New Roman" panose="02020603050405020304" pitchFamily="18" charset="0"/>
              </a:rPr>
            </a:br>
            <a:r>
              <a:rPr lang="en-US" sz="2700" b="1" dirty="0" smtClean="0">
                <a:solidFill>
                  <a:srgbClr val="C00000"/>
                </a:solidFill>
                <a:latin typeface="Times New Roman" panose="02020603050405020304" pitchFamily="18" charset="0"/>
                <a:cs typeface="Times New Roman" panose="02020603050405020304" pitchFamily="18" charset="0"/>
              </a:rPr>
              <a:t>The Judgment of the Nations:</a:t>
            </a:r>
            <a:endParaRPr lang="en-US" sz="27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1143000"/>
            <a:ext cx="8763000" cy="5715000"/>
          </a:xfrm>
        </p:spPr>
        <p:txBody>
          <a:bodyPr>
            <a:normAutofit fontScale="77500" lnSpcReduction="20000"/>
          </a:bodyPr>
          <a:lstStyle/>
          <a:p>
            <a:pPr marL="0" indent="0" algn="just">
              <a:buNone/>
            </a:pPr>
            <a:r>
              <a:rPr lang="en-US" dirty="0">
                <a:latin typeface="Times New Roman" panose="02020603050405020304" pitchFamily="18" charset="0"/>
                <a:cs typeface="Times New Roman" panose="02020603050405020304" pitchFamily="18" charset="0"/>
              </a:rPr>
              <a:t>Then the righteous</a:t>
            </a:r>
            <a:r>
              <a:rPr lang="en-US" baseline="30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will answer him and say, ‘Lord, when did we see you hungry and feed you, or thirsty and give you drink? When did we see you a stranger and welcome you, or naked and clothe you? When did we see you ill or in prison, and visit you?’  And the king will say to them in reply, ‘Amen, I say to you, whatever you did for one of these least brothers of mine, you did for me.’ Then he will say to those on his left, ‘Depart from me, you accursed, into the eternal fire prepared for the devil and his angels. For I was hungry and you gave me no food, I was thirsty and you gave me no drink, a stranger and you gave me no welcome, naked and you gave me no clothing, ill and in prison, and you did not care for me.’ Then they will answer and say, ‘Lord, when did we see you hungry or thirsty or a stranger or naked or ill or in prison, and not minister to your needs?’ He will answer them, ‘Amen, I say to you, what you did not do for one of these least ones, you did not do for me.’ And these will go off to eternal punishment, but the righteous to eternal life.”</a:t>
            </a:r>
          </a:p>
        </p:txBody>
      </p:sp>
    </p:spTree>
    <p:extLst>
      <p:ext uri="{BB962C8B-B14F-4D97-AF65-F5344CB8AC3E}">
        <p14:creationId xmlns:p14="http://schemas.microsoft.com/office/powerpoint/2010/main" val="20138152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1905000"/>
          </a:xfrm>
        </p:spPr>
        <p:txBody>
          <a:bodyPr>
            <a:normAutofit/>
          </a:bodyPr>
          <a:lstStyle/>
          <a:p>
            <a:pPr algn="r"/>
            <a:r>
              <a:rPr lang="en-US" sz="5400" b="1" cap="small" dirty="0">
                <a:solidFill>
                  <a:schemeClr val="tx2">
                    <a:lumMod val="60000"/>
                    <a:lumOff val="40000"/>
                  </a:schemeClr>
                </a:solidFill>
                <a:latin typeface="Times New Roman" panose="02020603050405020304" pitchFamily="18" charset="0"/>
                <a:cs typeface="Times New Roman" panose="02020603050405020304" pitchFamily="18" charset="0"/>
              </a:rPr>
              <a:t>Works of Mercy</a:t>
            </a:r>
            <a:r>
              <a:rPr lang="en-US" b="1" dirty="0">
                <a:latin typeface="Times New Roman" panose="02020603050405020304" pitchFamily="18" charset="0"/>
                <a:cs typeface="Times New Roman" panose="02020603050405020304" pitchFamily="18" charset="0"/>
              </a:rPr>
              <a:t/>
            </a:r>
            <a:br>
              <a:rPr lang="en-US" b="1" dirty="0">
                <a:latin typeface="Times New Roman" panose="02020603050405020304" pitchFamily="18" charset="0"/>
                <a:cs typeface="Times New Roman" panose="02020603050405020304" pitchFamily="18" charset="0"/>
              </a:rPr>
            </a:br>
            <a:r>
              <a:rPr lang="en-US" sz="4000" b="1" dirty="0" smtClean="0">
                <a:solidFill>
                  <a:srgbClr val="C00000"/>
                </a:solidFill>
                <a:latin typeface="Times New Roman" panose="02020603050405020304" pitchFamily="18" charset="0"/>
                <a:cs typeface="Times New Roman" panose="02020603050405020304" pitchFamily="18" charset="0"/>
              </a:rPr>
              <a:t>Corporal:</a:t>
            </a:r>
            <a:endParaRPr lang="en-US"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90600" y="1676400"/>
            <a:ext cx="8763000" cy="5181600"/>
          </a:xfrm>
        </p:spPr>
        <p:txBody>
          <a:bodyPr>
            <a:normAutofit/>
          </a:bodyPr>
          <a:lstStyle/>
          <a:p>
            <a:pPr marL="0" indent="0" algn="just">
              <a:buNone/>
            </a:pPr>
            <a:r>
              <a:rPr lang="en-US" dirty="0" smtClean="0">
                <a:latin typeface="Times New Roman" panose="02020603050405020304" pitchFamily="18" charset="0"/>
                <a:cs typeface="Times New Roman" panose="02020603050405020304" pitchFamily="18" charset="0"/>
              </a:rPr>
              <a:t>Feed the Hungry</a:t>
            </a:r>
          </a:p>
          <a:p>
            <a:pPr marL="0" indent="0" algn="just">
              <a:buNone/>
            </a:pPr>
            <a:r>
              <a:rPr lang="en-US" dirty="0" smtClean="0">
                <a:latin typeface="Times New Roman" panose="02020603050405020304" pitchFamily="18" charset="0"/>
                <a:cs typeface="Times New Roman" panose="02020603050405020304" pitchFamily="18" charset="0"/>
              </a:rPr>
              <a:t>Quench the Thirsty</a:t>
            </a:r>
          </a:p>
          <a:p>
            <a:pPr marL="0" indent="0" algn="just">
              <a:buNone/>
            </a:pPr>
            <a:r>
              <a:rPr lang="en-US" dirty="0" smtClean="0">
                <a:latin typeface="Times New Roman" panose="02020603050405020304" pitchFamily="18" charset="0"/>
                <a:cs typeface="Times New Roman" panose="02020603050405020304" pitchFamily="18" charset="0"/>
              </a:rPr>
              <a:t>Clothe the Naked</a:t>
            </a:r>
          </a:p>
          <a:p>
            <a:pPr marL="0" indent="0" algn="just">
              <a:buNone/>
            </a:pPr>
            <a:r>
              <a:rPr lang="en-US" dirty="0" smtClean="0">
                <a:latin typeface="Times New Roman" panose="02020603050405020304" pitchFamily="18" charset="0"/>
                <a:cs typeface="Times New Roman" panose="02020603050405020304" pitchFamily="18" charset="0"/>
              </a:rPr>
              <a:t>Harbor the </a:t>
            </a:r>
            <a:r>
              <a:rPr lang="en-US" dirty="0" err="1" smtClean="0">
                <a:latin typeface="Times New Roman" panose="02020603050405020304" pitchFamily="18" charset="0"/>
                <a:cs typeface="Times New Roman" panose="02020603050405020304" pitchFamily="18" charset="0"/>
              </a:rPr>
              <a:t>Harborless</a:t>
            </a:r>
            <a:endParaRPr lang="en-US" dirty="0" smtClean="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Visit the Sick</a:t>
            </a:r>
          </a:p>
          <a:p>
            <a:pPr marL="0" indent="0" algn="just">
              <a:buNone/>
            </a:pPr>
            <a:r>
              <a:rPr lang="en-US" dirty="0" smtClean="0">
                <a:latin typeface="Times New Roman" panose="02020603050405020304" pitchFamily="18" charset="0"/>
                <a:cs typeface="Times New Roman" panose="02020603050405020304" pitchFamily="18" charset="0"/>
              </a:rPr>
              <a:t>Ransom the Captive</a:t>
            </a:r>
          </a:p>
          <a:p>
            <a:pPr marL="0" indent="0" algn="just">
              <a:buNone/>
            </a:pPr>
            <a:r>
              <a:rPr lang="en-US" dirty="0" smtClean="0">
                <a:latin typeface="Times New Roman" panose="02020603050405020304" pitchFamily="18" charset="0"/>
                <a:cs typeface="Times New Roman" panose="02020603050405020304" pitchFamily="18" charset="0"/>
              </a:rPr>
              <a:t>Bury the Dead</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83516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9601200" cy="1143000"/>
          </a:xfrm>
        </p:spPr>
        <p:txBody>
          <a:bodyPr>
            <a:normAutofit fontScale="90000"/>
          </a:bodyPr>
          <a:lstStyle/>
          <a:p>
            <a:r>
              <a:rPr lang="en-US" b="1" dirty="0" smtClean="0">
                <a:solidFill>
                  <a:srgbClr val="FF0000"/>
                </a:solidFill>
                <a:latin typeface="Times New Roman" panose="02020603050405020304" pitchFamily="18" charset="0"/>
                <a:cs typeface="Times New Roman" panose="02020603050405020304" pitchFamily="18" charset="0"/>
              </a:rPr>
              <a:t>Feeding the Hungry:</a:t>
            </a:r>
            <a:r>
              <a:rPr lang="en-US" b="1" dirty="0" smtClean="0">
                <a:solidFill>
                  <a:schemeClr val="bg1"/>
                </a:solidFill>
                <a:latin typeface="Times New Roman" panose="02020603050405020304" pitchFamily="18" charset="0"/>
                <a:cs typeface="Times New Roman" panose="02020603050405020304" pitchFamily="18" charset="0"/>
              </a:rPr>
              <a:t/>
            </a:r>
            <a:br>
              <a:rPr lang="en-US" b="1" dirty="0" smtClean="0">
                <a:solidFill>
                  <a:schemeClr val="bg1"/>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I am the bread of life come down</a:t>
            </a:r>
            <a:endParaRPr lang="en-US" sz="4000" b="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5486400"/>
            <a:ext cx="8763000" cy="1219200"/>
          </a:xfrm>
        </p:spPr>
        <p:txBody>
          <a:bodyPr>
            <a:normAutofit/>
          </a:bodyPr>
          <a:lstStyle/>
          <a:p>
            <a:pPr marL="0" indent="0" algn="ctr">
              <a:buNone/>
            </a:pPr>
            <a:endParaRPr lang="en-US" i="1"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752600"/>
            <a:ext cx="8276941" cy="3628883"/>
          </a:xfrm>
          <a:prstGeom prst="rect">
            <a:avLst/>
          </a:prstGeom>
        </p:spPr>
      </p:pic>
    </p:spTree>
    <p:extLst>
      <p:ext uri="{BB962C8B-B14F-4D97-AF65-F5344CB8AC3E}">
        <p14:creationId xmlns:p14="http://schemas.microsoft.com/office/powerpoint/2010/main" val="9688189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9601200" cy="1143000"/>
          </a:xfrm>
        </p:spPr>
        <p:txBody>
          <a:bodyPr>
            <a:normAutofit fontScale="90000"/>
          </a:bodyPr>
          <a:lstStyle/>
          <a:p>
            <a:r>
              <a:rPr lang="en-US" b="1" dirty="0" smtClean="0">
                <a:solidFill>
                  <a:srgbClr val="FF0000"/>
                </a:solidFill>
                <a:latin typeface="Times New Roman" panose="02020603050405020304" pitchFamily="18" charset="0"/>
                <a:cs typeface="Times New Roman" panose="02020603050405020304" pitchFamily="18" charset="0"/>
              </a:rPr>
              <a:t>Quench the Thirsty:</a:t>
            </a:r>
            <a:r>
              <a:rPr lang="en-US" b="1" dirty="0" smtClean="0">
                <a:solidFill>
                  <a:schemeClr val="bg1"/>
                </a:solidFill>
                <a:latin typeface="Times New Roman" panose="02020603050405020304" pitchFamily="18" charset="0"/>
                <a:cs typeface="Times New Roman" panose="02020603050405020304" pitchFamily="18" charset="0"/>
              </a:rPr>
              <a:t/>
            </a:r>
            <a:br>
              <a:rPr lang="en-US" b="1" dirty="0" smtClean="0">
                <a:solidFill>
                  <a:schemeClr val="bg1"/>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He who drinks the Water that I will give</a:t>
            </a:r>
            <a:endParaRPr lang="en-US" sz="4000" b="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5400" y="1524000"/>
            <a:ext cx="6365899" cy="4343400"/>
          </a:xfrm>
        </p:spPr>
      </p:pic>
    </p:spTree>
    <p:extLst>
      <p:ext uri="{BB962C8B-B14F-4D97-AF65-F5344CB8AC3E}">
        <p14:creationId xmlns:p14="http://schemas.microsoft.com/office/powerpoint/2010/main" val="6539003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9601200" cy="1143000"/>
          </a:xfrm>
        </p:spPr>
        <p:txBody>
          <a:bodyPr>
            <a:normAutofit fontScale="90000"/>
          </a:bodyPr>
          <a:lstStyle/>
          <a:p>
            <a:r>
              <a:rPr lang="en-US" b="1" dirty="0" smtClean="0">
                <a:solidFill>
                  <a:srgbClr val="FF0000"/>
                </a:solidFill>
                <a:latin typeface="Times New Roman" panose="02020603050405020304" pitchFamily="18" charset="0"/>
                <a:cs typeface="Times New Roman" panose="02020603050405020304" pitchFamily="18" charset="0"/>
              </a:rPr>
              <a:t>Clothe the Naked:</a:t>
            </a:r>
            <a:r>
              <a:rPr lang="en-US" b="1" dirty="0" smtClean="0">
                <a:solidFill>
                  <a:schemeClr val="bg1"/>
                </a:solidFill>
                <a:latin typeface="Times New Roman" panose="02020603050405020304" pitchFamily="18" charset="0"/>
                <a:cs typeface="Times New Roman" panose="02020603050405020304" pitchFamily="18" charset="0"/>
              </a:rPr>
              <a:t/>
            </a:r>
            <a:br>
              <a:rPr lang="en-US" b="1" dirty="0" smtClean="0">
                <a:solidFill>
                  <a:schemeClr val="bg1"/>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What good is it to say, </a:t>
            </a:r>
            <a:b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“Stay warm and well fed…”</a:t>
            </a:r>
            <a:endParaRPr lang="en-US" sz="4000" b="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23162" y="1905000"/>
            <a:ext cx="3145275" cy="4572000"/>
          </a:xfrm>
        </p:spPr>
      </p:pic>
    </p:spTree>
    <p:extLst>
      <p:ext uri="{BB962C8B-B14F-4D97-AF65-F5344CB8AC3E}">
        <p14:creationId xmlns:p14="http://schemas.microsoft.com/office/powerpoint/2010/main" val="8853877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601200" cy="1143000"/>
          </a:xfrm>
        </p:spPr>
        <p:txBody>
          <a:bodyPr>
            <a:normAutofit fontScale="90000"/>
          </a:bodyPr>
          <a:lstStyle/>
          <a:p>
            <a:r>
              <a:rPr lang="en-US" b="1" dirty="0" smtClean="0">
                <a:solidFill>
                  <a:srgbClr val="FF0000"/>
                </a:solidFill>
                <a:latin typeface="Times New Roman" panose="02020603050405020304" pitchFamily="18" charset="0"/>
                <a:cs typeface="Times New Roman" panose="02020603050405020304" pitchFamily="18" charset="0"/>
              </a:rPr>
              <a:t>Harbor the </a:t>
            </a:r>
            <a:r>
              <a:rPr lang="en-US" b="1" dirty="0" err="1" smtClean="0">
                <a:solidFill>
                  <a:srgbClr val="FF0000"/>
                </a:solidFill>
                <a:latin typeface="Times New Roman" panose="02020603050405020304" pitchFamily="18" charset="0"/>
                <a:cs typeface="Times New Roman" panose="02020603050405020304" pitchFamily="18" charset="0"/>
              </a:rPr>
              <a:t>Harbourless</a:t>
            </a:r>
            <a:r>
              <a:rPr lang="en-US" b="1" dirty="0" smtClean="0">
                <a:solidFill>
                  <a:srgbClr val="FF0000"/>
                </a:solidFill>
                <a:latin typeface="Times New Roman" panose="02020603050405020304" pitchFamily="18" charset="0"/>
                <a:cs typeface="Times New Roman" panose="02020603050405020304" pitchFamily="18" charset="0"/>
              </a:rPr>
              <a:t>:</a:t>
            </a:r>
            <a:r>
              <a:rPr lang="en-US" b="1" dirty="0" smtClean="0">
                <a:solidFill>
                  <a:schemeClr val="bg1"/>
                </a:solidFill>
                <a:latin typeface="Times New Roman" panose="02020603050405020304" pitchFamily="18" charset="0"/>
                <a:cs typeface="Times New Roman" panose="02020603050405020304" pitchFamily="18" charset="0"/>
              </a:rPr>
              <a:t/>
            </a:r>
            <a:br>
              <a:rPr lang="en-US" b="1" dirty="0" smtClean="0">
                <a:solidFill>
                  <a:schemeClr val="bg1"/>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For your too were strangers in a foreign land</a:t>
            </a:r>
            <a:endParaRPr lang="en-US" sz="4000" b="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3000" y="1524000"/>
            <a:ext cx="6756754" cy="4572000"/>
          </a:xfrm>
        </p:spPr>
      </p:pic>
    </p:spTree>
    <p:extLst>
      <p:ext uri="{BB962C8B-B14F-4D97-AF65-F5344CB8AC3E}">
        <p14:creationId xmlns:p14="http://schemas.microsoft.com/office/powerpoint/2010/main" val="41399787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278" y="457200"/>
            <a:ext cx="9601200" cy="1143000"/>
          </a:xfrm>
        </p:spPr>
        <p:txBody>
          <a:bodyPr>
            <a:normAutofit fontScale="90000"/>
          </a:bodyPr>
          <a:lstStyle/>
          <a:p>
            <a:r>
              <a:rPr lang="en-US" b="1" dirty="0" smtClean="0">
                <a:solidFill>
                  <a:srgbClr val="FF0000"/>
                </a:solidFill>
                <a:latin typeface="Times New Roman" panose="02020603050405020304" pitchFamily="18" charset="0"/>
                <a:cs typeface="Times New Roman" panose="02020603050405020304" pitchFamily="18" charset="0"/>
              </a:rPr>
              <a:t>Visit the Sick:</a:t>
            </a:r>
            <a:r>
              <a:rPr lang="en-US" b="1" dirty="0" smtClean="0">
                <a:solidFill>
                  <a:schemeClr val="bg1"/>
                </a:solidFill>
                <a:latin typeface="Times New Roman" panose="02020603050405020304" pitchFamily="18" charset="0"/>
                <a:cs typeface="Times New Roman" panose="02020603050405020304" pitchFamily="18" charset="0"/>
              </a:rPr>
              <a:t/>
            </a:r>
            <a:br>
              <a:rPr lang="en-US" b="1" dirty="0" smtClean="0">
                <a:solidFill>
                  <a:schemeClr val="bg1"/>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Our Guardians watch over us</a:t>
            </a:r>
            <a:b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 as a nurse over the sick</a:t>
            </a:r>
            <a:endParaRPr lang="en-US" sz="4000" b="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57400" y="2057400"/>
            <a:ext cx="4816252" cy="4267200"/>
          </a:xfrm>
        </p:spPr>
      </p:pic>
    </p:spTree>
    <p:extLst>
      <p:ext uri="{BB962C8B-B14F-4D97-AF65-F5344CB8AC3E}">
        <p14:creationId xmlns:p14="http://schemas.microsoft.com/office/powerpoint/2010/main" val="24573492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9601200" cy="1143000"/>
          </a:xfrm>
        </p:spPr>
        <p:txBody>
          <a:bodyPr>
            <a:normAutofit fontScale="90000"/>
          </a:bodyPr>
          <a:lstStyle/>
          <a:p>
            <a:r>
              <a:rPr lang="en-US" b="1" dirty="0" smtClean="0">
                <a:solidFill>
                  <a:srgbClr val="FF0000"/>
                </a:solidFill>
                <a:latin typeface="Times New Roman" panose="02020603050405020304" pitchFamily="18" charset="0"/>
                <a:cs typeface="Times New Roman" panose="02020603050405020304" pitchFamily="18" charset="0"/>
              </a:rPr>
              <a:t>Ransom the Captive:</a:t>
            </a:r>
            <a:r>
              <a:rPr lang="en-US" b="1" dirty="0" smtClean="0">
                <a:solidFill>
                  <a:schemeClr val="bg1"/>
                </a:solidFill>
                <a:latin typeface="Times New Roman" panose="02020603050405020304" pitchFamily="18" charset="0"/>
                <a:cs typeface="Times New Roman" panose="02020603050405020304" pitchFamily="18" charset="0"/>
              </a:rPr>
              <a:t/>
            </a:r>
            <a:br>
              <a:rPr lang="en-US" b="1" dirty="0" smtClean="0">
                <a:solidFill>
                  <a:schemeClr val="bg1"/>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What good is it to gain the </a:t>
            </a:r>
            <a:b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whole world in forfeit of your soul?</a:t>
            </a:r>
            <a:endParaRPr lang="en-US" sz="4000" b="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60556" y="1981200"/>
            <a:ext cx="6511844" cy="4343400"/>
          </a:xfrm>
        </p:spPr>
      </p:pic>
    </p:spTree>
    <p:extLst>
      <p:ext uri="{BB962C8B-B14F-4D97-AF65-F5344CB8AC3E}">
        <p14:creationId xmlns:p14="http://schemas.microsoft.com/office/powerpoint/2010/main" val="31751070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9601200" cy="1143000"/>
          </a:xfrm>
        </p:spPr>
        <p:txBody>
          <a:bodyPr>
            <a:normAutofit fontScale="90000"/>
          </a:bodyPr>
          <a:lstStyle/>
          <a:p>
            <a:r>
              <a:rPr lang="en-US" b="1" dirty="0" smtClean="0">
                <a:solidFill>
                  <a:srgbClr val="FF0000"/>
                </a:solidFill>
                <a:latin typeface="Times New Roman" panose="02020603050405020304" pitchFamily="18" charset="0"/>
                <a:cs typeface="Times New Roman" panose="02020603050405020304" pitchFamily="18" charset="0"/>
              </a:rPr>
              <a:t>Bury the Dead:</a:t>
            </a:r>
            <a:r>
              <a:rPr lang="en-US" b="1" dirty="0" smtClean="0">
                <a:solidFill>
                  <a:schemeClr val="bg1"/>
                </a:solidFill>
                <a:latin typeface="Times New Roman" panose="02020603050405020304" pitchFamily="18" charset="0"/>
                <a:cs typeface="Times New Roman" panose="02020603050405020304" pitchFamily="18" charset="0"/>
              </a:rPr>
              <a:t/>
            </a:r>
            <a:br>
              <a:rPr lang="en-US" b="1" dirty="0" smtClean="0">
                <a:solidFill>
                  <a:schemeClr val="bg1"/>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but if it dies and is buried it shall </a:t>
            </a:r>
            <a:b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bear much fruit, ten or a hundred times</a:t>
            </a:r>
            <a:endParaRPr lang="en-US" sz="4000" b="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3000" y="2133600"/>
            <a:ext cx="7347854" cy="4114800"/>
          </a:xfrm>
        </p:spPr>
      </p:pic>
    </p:spTree>
    <p:extLst>
      <p:ext uri="{BB962C8B-B14F-4D97-AF65-F5344CB8AC3E}">
        <p14:creationId xmlns:p14="http://schemas.microsoft.com/office/powerpoint/2010/main" val="39874654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8229600" cy="1981200"/>
          </a:xfrm>
        </p:spPr>
        <p:txBody>
          <a:bodyPr>
            <a:normAutofit/>
          </a:bodyPr>
          <a:lstStyle/>
          <a:p>
            <a:pPr algn="r"/>
            <a:r>
              <a:rPr lang="en-US" sz="6000" b="1" cap="small" dirty="0" smtClean="0">
                <a:solidFill>
                  <a:schemeClr val="tx2">
                    <a:lumMod val="60000"/>
                    <a:lumOff val="40000"/>
                  </a:schemeClr>
                </a:solidFill>
                <a:latin typeface="Times New Roman" panose="02020603050405020304" pitchFamily="18" charset="0"/>
                <a:cs typeface="Times New Roman" panose="02020603050405020304" pitchFamily="18" charset="0"/>
              </a:rPr>
              <a:t>Works of Mercy</a:t>
            </a:r>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r>
              <a:rPr lang="en-US" sz="4000" b="1" dirty="0" smtClean="0">
                <a:solidFill>
                  <a:srgbClr val="C00000"/>
                </a:solidFill>
                <a:latin typeface="Times New Roman" panose="02020603050405020304" pitchFamily="18" charset="0"/>
                <a:cs typeface="Times New Roman" panose="02020603050405020304" pitchFamily="18" charset="0"/>
              </a:rPr>
              <a:t>Spiritual:</a:t>
            </a:r>
            <a:endParaRPr lang="en-US"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34621" y="1828800"/>
            <a:ext cx="6553200" cy="4800600"/>
          </a:xfrm>
        </p:spPr>
        <p:txBody>
          <a:bodyPr>
            <a:normAutofit/>
          </a:bodyPr>
          <a:lstStyle/>
          <a:p>
            <a:pPr marL="0" indent="0" algn="just">
              <a:buNone/>
            </a:pPr>
            <a:r>
              <a:rPr lang="en-US" dirty="0" smtClean="0">
                <a:latin typeface="Times New Roman" panose="02020603050405020304" pitchFamily="18" charset="0"/>
                <a:cs typeface="Times New Roman" panose="02020603050405020304" pitchFamily="18" charset="0"/>
              </a:rPr>
              <a:t>Instruct Ignorance</a:t>
            </a:r>
          </a:p>
          <a:p>
            <a:pPr marL="0" indent="0" algn="just">
              <a:buNone/>
            </a:pPr>
            <a:r>
              <a:rPr lang="en-US" dirty="0" smtClean="0">
                <a:latin typeface="Times New Roman" panose="02020603050405020304" pitchFamily="18" charset="0"/>
                <a:cs typeface="Times New Roman" panose="02020603050405020304" pitchFamily="18" charset="0"/>
              </a:rPr>
              <a:t>Counsel Doubt</a:t>
            </a:r>
          </a:p>
          <a:p>
            <a:pPr marL="0" indent="0" algn="just">
              <a:buNone/>
            </a:pPr>
            <a:r>
              <a:rPr lang="en-US" dirty="0" smtClean="0">
                <a:latin typeface="Times New Roman" panose="02020603050405020304" pitchFamily="18" charset="0"/>
                <a:cs typeface="Times New Roman" panose="02020603050405020304" pitchFamily="18" charset="0"/>
              </a:rPr>
              <a:t>Admonish Sin</a:t>
            </a:r>
          </a:p>
          <a:p>
            <a:pPr marL="0" indent="0" algn="just">
              <a:buNone/>
            </a:pPr>
            <a:r>
              <a:rPr lang="en-US" dirty="0" smtClean="0">
                <a:latin typeface="Times New Roman" panose="02020603050405020304" pitchFamily="18" charset="0"/>
                <a:cs typeface="Times New Roman" panose="02020603050405020304" pitchFamily="18" charset="0"/>
              </a:rPr>
              <a:t>Patiently Bear Wrongs</a:t>
            </a:r>
          </a:p>
          <a:p>
            <a:pPr marL="0" indent="0" algn="just">
              <a:buNone/>
            </a:pPr>
            <a:r>
              <a:rPr lang="en-US" dirty="0" smtClean="0">
                <a:latin typeface="Times New Roman" panose="02020603050405020304" pitchFamily="18" charset="0"/>
                <a:cs typeface="Times New Roman" panose="02020603050405020304" pitchFamily="18" charset="0"/>
              </a:rPr>
              <a:t>Forgive Offences</a:t>
            </a:r>
          </a:p>
          <a:p>
            <a:pPr marL="0" indent="0" algn="just">
              <a:buNone/>
            </a:pPr>
            <a:r>
              <a:rPr lang="en-US" dirty="0" smtClean="0">
                <a:latin typeface="Times New Roman" panose="02020603050405020304" pitchFamily="18" charset="0"/>
                <a:cs typeface="Times New Roman" panose="02020603050405020304" pitchFamily="18" charset="0"/>
              </a:rPr>
              <a:t>Comfort Affliction</a:t>
            </a:r>
          </a:p>
          <a:p>
            <a:pPr marL="0" indent="0" algn="just">
              <a:buNone/>
            </a:pPr>
            <a:r>
              <a:rPr lang="en-US" dirty="0" smtClean="0">
                <a:latin typeface="Times New Roman" panose="02020603050405020304" pitchFamily="18" charset="0"/>
                <a:cs typeface="Times New Roman" panose="02020603050405020304" pitchFamily="18" charset="0"/>
              </a:rPr>
              <a:t>Pray for Living and Dead</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22722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943" y="304800"/>
            <a:ext cx="9601200" cy="1143000"/>
          </a:xfrm>
        </p:spPr>
        <p:txBody>
          <a:bodyPr>
            <a:normAutofit fontScale="90000"/>
          </a:bodyPr>
          <a:lstStyle/>
          <a:p>
            <a:r>
              <a:rPr lang="en-US" b="1" dirty="0" smtClean="0">
                <a:solidFill>
                  <a:srgbClr val="FF0000"/>
                </a:solidFill>
                <a:latin typeface="Times New Roman" panose="02020603050405020304" pitchFamily="18" charset="0"/>
                <a:cs typeface="Times New Roman" panose="02020603050405020304" pitchFamily="18" charset="0"/>
              </a:rPr>
              <a:t>Instruct Ignorance:</a:t>
            </a:r>
            <a:r>
              <a:rPr lang="en-US" b="1" dirty="0" smtClean="0">
                <a:solidFill>
                  <a:schemeClr val="bg1"/>
                </a:solidFill>
                <a:latin typeface="Times New Roman" panose="02020603050405020304" pitchFamily="18" charset="0"/>
                <a:cs typeface="Times New Roman" panose="02020603050405020304" pitchFamily="18" charset="0"/>
              </a:rPr>
              <a:t/>
            </a:r>
            <a:br>
              <a:rPr lang="en-US" b="1" dirty="0" smtClean="0">
                <a:solidFill>
                  <a:schemeClr val="bg1"/>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Knowledge is stored in memory, </a:t>
            </a:r>
            <a:b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Memory is Identity</a:t>
            </a:r>
            <a:endParaRPr lang="en-US" sz="4000" b="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5486400"/>
            <a:ext cx="8763000" cy="1219200"/>
          </a:xfrm>
        </p:spPr>
        <p:txBody>
          <a:bodyPr>
            <a:normAutofit/>
          </a:bodyPr>
          <a:lstStyle/>
          <a:p>
            <a:pPr marL="0" indent="0" algn="ctr">
              <a:buNone/>
            </a:pPr>
            <a:endParaRPr lang="en-US" i="1"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1143000" y="1904999"/>
            <a:ext cx="6858000" cy="4556961"/>
          </a:xfrm>
          <a:prstGeom prst="rect">
            <a:avLst/>
          </a:prstGeom>
        </p:spPr>
      </p:pic>
    </p:spTree>
    <p:extLst>
      <p:ext uri="{BB962C8B-B14F-4D97-AF65-F5344CB8AC3E}">
        <p14:creationId xmlns:p14="http://schemas.microsoft.com/office/powerpoint/2010/main" val="37922723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9601200" cy="1143000"/>
          </a:xfrm>
        </p:spPr>
        <p:txBody>
          <a:bodyPr>
            <a:normAutofit fontScale="90000"/>
          </a:bodyPr>
          <a:lstStyle/>
          <a:p>
            <a:r>
              <a:rPr lang="en-US" b="1" dirty="0" smtClean="0">
                <a:solidFill>
                  <a:srgbClr val="FF0000"/>
                </a:solidFill>
                <a:latin typeface="Times New Roman" panose="02020603050405020304" pitchFamily="18" charset="0"/>
                <a:cs typeface="Times New Roman" panose="02020603050405020304" pitchFamily="18" charset="0"/>
              </a:rPr>
              <a:t>Counsel Doubt:</a:t>
            </a:r>
            <a:r>
              <a:rPr lang="en-US" b="1" dirty="0" smtClean="0">
                <a:solidFill>
                  <a:schemeClr val="bg1"/>
                </a:solidFill>
                <a:latin typeface="Times New Roman" panose="02020603050405020304" pitchFamily="18" charset="0"/>
                <a:cs typeface="Times New Roman" panose="02020603050405020304" pitchFamily="18" charset="0"/>
              </a:rPr>
              <a:t/>
            </a:r>
            <a:br>
              <a:rPr lang="en-US" b="1" dirty="0" smtClean="0">
                <a:solidFill>
                  <a:schemeClr val="bg1"/>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Take heart, it is I the Lord your God</a:t>
            </a:r>
            <a:endParaRPr lang="en-US" sz="4000" b="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90600" y="1676400"/>
            <a:ext cx="7315200" cy="4876800"/>
          </a:xfrm>
        </p:spPr>
      </p:pic>
    </p:spTree>
    <p:extLst>
      <p:ext uri="{BB962C8B-B14F-4D97-AF65-F5344CB8AC3E}">
        <p14:creationId xmlns:p14="http://schemas.microsoft.com/office/powerpoint/2010/main" val="13722216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710" y="6824"/>
            <a:ext cx="9601200" cy="1143000"/>
          </a:xfrm>
        </p:spPr>
        <p:txBody>
          <a:bodyPr>
            <a:normAutofit fontScale="90000"/>
          </a:bodyPr>
          <a:lstStyle/>
          <a:p>
            <a:r>
              <a:rPr lang="en-US" b="1" dirty="0" smtClean="0">
                <a:solidFill>
                  <a:srgbClr val="FF0000"/>
                </a:solidFill>
                <a:latin typeface="Times New Roman" panose="02020603050405020304" pitchFamily="18" charset="0"/>
                <a:cs typeface="Times New Roman" panose="02020603050405020304" pitchFamily="18" charset="0"/>
              </a:rPr>
              <a:t>Admonish Sin:</a:t>
            </a:r>
            <a:r>
              <a:rPr lang="en-US" b="1" dirty="0" smtClean="0">
                <a:solidFill>
                  <a:schemeClr val="bg1"/>
                </a:solidFill>
                <a:latin typeface="Times New Roman" panose="02020603050405020304" pitchFamily="18" charset="0"/>
                <a:cs typeface="Times New Roman" panose="02020603050405020304" pitchFamily="18" charset="0"/>
              </a:rPr>
              <a:t/>
            </a:r>
            <a:br>
              <a:rPr lang="en-US" b="1" dirty="0" smtClean="0">
                <a:solidFill>
                  <a:schemeClr val="bg1"/>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Father may they be ONE</a:t>
            </a:r>
            <a:endParaRPr lang="en-US" sz="4000" b="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5486400"/>
            <a:ext cx="8763000" cy="1219200"/>
          </a:xfrm>
        </p:spPr>
        <p:txBody>
          <a:bodyPr>
            <a:normAutofit/>
          </a:bodyPr>
          <a:lstStyle/>
          <a:p>
            <a:pPr marL="0" indent="0" algn="ctr">
              <a:buNone/>
            </a:pPr>
            <a:r>
              <a:rPr lang="en-US" i="1" dirty="0" smtClean="0">
                <a:latin typeface="Times New Roman" panose="02020603050405020304" pitchFamily="18" charset="0"/>
                <a:cs typeface="Times New Roman" panose="02020603050405020304" pitchFamily="18" charset="0"/>
              </a:rPr>
              <a:t>Accountability is key light of bad behavior, broken commitments, or violated expectations</a:t>
            </a:r>
            <a:endParaRPr lang="en-US" i="1"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1447800"/>
            <a:ext cx="5943600" cy="3959924"/>
          </a:xfrm>
          <a:prstGeom prst="rect">
            <a:avLst/>
          </a:prstGeom>
        </p:spPr>
      </p:pic>
    </p:spTree>
    <p:extLst>
      <p:ext uri="{BB962C8B-B14F-4D97-AF65-F5344CB8AC3E}">
        <p14:creationId xmlns:p14="http://schemas.microsoft.com/office/powerpoint/2010/main" val="27914237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9601200" cy="1143000"/>
          </a:xfrm>
        </p:spPr>
        <p:txBody>
          <a:bodyPr>
            <a:normAutofit fontScale="90000"/>
          </a:bodyPr>
          <a:lstStyle/>
          <a:p>
            <a:r>
              <a:rPr lang="en-US" b="1" dirty="0" smtClean="0">
                <a:solidFill>
                  <a:srgbClr val="FF0000"/>
                </a:solidFill>
                <a:latin typeface="Times New Roman" panose="02020603050405020304" pitchFamily="18" charset="0"/>
                <a:cs typeface="Times New Roman" panose="02020603050405020304" pitchFamily="18" charset="0"/>
              </a:rPr>
              <a:t>Patiently Bear Wrongs:</a:t>
            </a:r>
            <a:r>
              <a:rPr lang="en-US" b="1" dirty="0" smtClean="0">
                <a:solidFill>
                  <a:schemeClr val="bg1"/>
                </a:solidFill>
                <a:latin typeface="Times New Roman" panose="02020603050405020304" pitchFamily="18" charset="0"/>
                <a:cs typeface="Times New Roman" panose="02020603050405020304" pitchFamily="18" charset="0"/>
              </a:rPr>
              <a:t/>
            </a:r>
            <a:br>
              <a:rPr lang="en-US" b="1" dirty="0" smtClean="0">
                <a:solidFill>
                  <a:schemeClr val="bg1"/>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Forgiveness and Reconciliation </a:t>
            </a:r>
            <a:b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are to different things</a:t>
            </a:r>
            <a:endParaRPr lang="en-US" sz="4000" b="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5486400"/>
            <a:ext cx="8763000" cy="1219200"/>
          </a:xfrm>
        </p:spPr>
        <p:txBody>
          <a:bodyPr>
            <a:normAutofit/>
          </a:bodyPr>
          <a:lstStyle/>
          <a:p>
            <a:pPr marL="0" indent="0" algn="ctr">
              <a:buNone/>
            </a:pPr>
            <a:r>
              <a:rPr lang="en-US" i="1" dirty="0" smtClean="0">
                <a:latin typeface="Times New Roman" panose="02020603050405020304" pitchFamily="18" charset="0"/>
                <a:cs typeface="Times New Roman" panose="02020603050405020304" pitchFamily="18" charset="0"/>
              </a:rPr>
              <a:t>Patience and curiosity are not permissiveness, but rather respect and mutual purpose.</a:t>
            </a:r>
            <a:endParaRPr lang="en-US" i="1" dirty="0">
              <a:latin typeface="Times New Roman" panose="02020603050405020304" pitchFamily="18" charset="0"/>
              <a:cs typeface="Times New Roman" panose="02020603050405020304" pitchFamily="18" charset="0"/>
            </a:endParaRPr>
          </a:p>
        </p:txBody>
      </p:sp>
      <p:pic>
        <p:nvPicPr>
          <p:cNvPr id="6" name="Picture 2" descr="http://pastoradambarton.typepad.com/.a/6a0120a969aca7970b0133ef9f4f6b970b-800wi">
            <a:hlinkClick r:id="rId2"/>
          </p:cNvPr>
          <p:cNvPicPr>
            <a:picLocks noChangeAspect="1" noChangeArrowheads="1"/>
          </p:cNvPicPr>
          <p:nvPr/>
        </p:nvPicPr>
        <p:blipFill>
          <a:blip r:embed="rId3" cstate="print"/>
          <a:stretch>
            <a:fillRect/>
          </a:stretch>
        </p:blipFill>
        <p:spPr bwMode="auto">
          <a:xfrm>
            <a:off x="1447800" y="1752600"/>
            <a:ext cx="5664424" cy="3733800"/>
          </a:xfrm>
          <a:prstGeom prst="rect">
            <a:avLst/>
          </a:prstGeom>
          <a:noFill/>
        </p:spPr>
      </p:pic>
    </p:spTree>
    <p:extLst>
      <p:ext uri="{BB962C8B-B14F-4D97-AF65-F5344CB8AC3E}">
        <p14:creationId xmlns:p14="http://schemas.microsoft.com/office/powerpoint/2010/main" val="37537272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9601200" cy="1143000"/>
          </a:xfrm>
        </p:spPr>
        <p:txBody>
          <a:bodyPr>
            <a:normAutofit fontScale="90000"/>
          </a:bodyPr>
          <a:lstStyle/>
          <a:p>
            <a:r>
              <a:rPr lang="en-US" b="1" dirty="0" smtClean="0">
                <a:solidFill>
                  <a:srgbClr val="FF0000"/>
                </a:solidFill>
                <a:latin typeface="Times New Roman" panose="02020603050405020304" pitchFamily="18" charset="0"/>
                <a:cs typeface="Times New Roman" panose="02020603050405020304" pitchFamily="18" charset="0"/>
              </a:rPr>
              <a:t>Forgive Offences:</a:t>
            </a:r>
            <a:r>
              <a:rPr lang="en-US" b="1" dirty="0" smtClean="0">
                <a:solidFill>
                  <a:schemeClr val="bg1"/>
                </a:solidFill>
                <a:latin typeface="Times New Roman" panose="02020603050405020304" pitchFamily="18" charset="0"/>
                <a:cs typeface="Times New Roman" panose="02020603050405020304" pitchFamily="18" charset="0"/>
              </a:rPr>
              <a:t/>
            </a:r>
            <a:br>
              <a:rPr lang="en-US" b="1" dirty="0" smtClean="0">
                <a:solidFill>
                  <a:schemeClr val="bg1"/>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Forgive for your sake, not theirs</a:t>
            </a:r>
            <a:endParaRPr lang="en-US" sz="4000" b="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5029200"/>
            <a:ext cx="8763000" cy="1676400"/>
          </a:xfrm>
        </p:spPr>
        <p:txBody>
          <a:bodyPr>
            <a:normAutofit/>
          </a:bodyPr>
          <a:lstStyle/>
          <a:p>
            <a:pPr marL="0" indent="0" algn="ctr">
              <a:buNone/>
            </a:pPr>
            <a:r>
              <a:rPr lang="en-US" i="1" dirty="0" smtClean="0">
                <a:latin typeface="Times New Roman" panose="02020603050405020304" pitchFamily="18" charset="0"/>
                <a:cs typeface="Times New Roman" panose="02020603050405020304" pitchFamily="18" charset="0"/>
              </a:rPr>
              <a:t>Ask yourself as an observer, without judgment:</a:t>
            </a:r>
          </a:p>
          <a:p>
            <a:pPr marL="0" indent="0" algn="ctr">
              <a:buNone/>
            </a:pPr>
            <a:r>
              <a:rPr lang="en-US" i="1" dirty="0" smtClean="0">
                <a:latin typeface="Times New Roman" panose="02020603050405020304" pitchFamily="18" charset="0"/>
                <a:cs typeface="Times New Roman" panose="02020603050405020304" pitchFamily="18" charset="0"/>
              </a:rPr>
              <a:t>Why would an intelligent, good, and lovable person behave thusly?</a:t>
            </a:r>
            <a:endParaRPr lang="en-US" i="1"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1828800" y="1371600"/>
            <a:ext cx="5574769" cy="3731202"/>
          </a:xfrm>
          <a:prstGeom prst="rect">
            <a:avLst/>
          </a:prstGeom>
        </p:spPr>
      </p:pic>
    </p:spTree>
    <p:extLst>
      <p:ext uri="{BB962C8B-B14F-4D97-AF65-F5344CB8AC3E}">
        <p14:creationId xmlns:p14="http://schemas.microsoft.com/office/powerpoint/2010/main" val="24698579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3759"/>
            <a:ext cx="9601200" cy="1143000"/>
          </a:xfrm>
        </p:spPr>
        <p:txBody>
          <a:bodyPr>
            <a:normAutofit fontScale="90000"/>
          </a:bodyPr>
          <a:lstStyle/>
          <a:p>
            <a:r>
              <a:rPr lang="en-US" b="1" dirty="0" smtClean="0">
                <a:solidFill>
                  <a:srgbClr val="FF0000"/>
                </a:solidFill>
                <a:latin typeface="Times New Roman" panose="02020603050405020304" pitchFamily="18" charset="0"/>
                <a:cs typeface="Times New Roman" panose="02020603050405020304" pitchFamily="18" charset="0"/>
              </a:rPr>
              <a:t>Comfort the </a:t>
            </a:r>
            <a:r>
              <a:rPr lang="en-US" b="1" dirty="0" smtClean="0">
                <a:solidFill>
                  <a:srgbClr val="FF0000"/>
                </a:solidFill>
                <a:latin typeface="Times New Roman" panose="02020603050405020304" pitchFamily="18" charset="0"/>
                <a:cs typeface="Times New Roman" panose="02020603050405020304" pitchFamily="18" charset="0"/>
              </a:rPr>
              <a:t>Af</a:t>
            </a:r>
            <a:r>
              <a:rPr lang="en-US" b="1" dirty="0" smtClean="0">
                <a:solidFill>
                  <a:srgbClr val="FF0000"/>
                </a:solidFill>
                <a:latin typeface="Times New Roman" panose="02020603050405020304" pitchFamily="18" charset="0"/>
                <a:cs typeface="Times New Roman" panose="02020603050405020304" pitchFamily="18" charset="0"/>
              </a:rPr>
              <a:t>flicted:</a:t>
            </a:r>
            <a:r>
              <a:rPr lang="en-US" b="1" dirty="0" smtClean="0">
                <a:solidFill>
                  <a:schemeClr val="bg1"/>
                </a:solidFill>
                <a:latin typeface="Times New Roman" panose="02020603050405020304" pitchFamily="18" charset="0"/>
                <a:cs typeface="Times New Roman" panose="02020603050405020304" pitchFamily="18" charset="0"/>
              </a:rPr>
              <a:t/>
            </a:r>
            <a:br>
              <a:rPr lang="en-US" b="1" dirty="0" smtClean="0">
                <a:solidFill>
                  <a:schemeClr val="bg1"/>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I am resolved to know nothing but Christ, </a:t>
            </a:r>
            <a:b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and him Crucified</a:t>
            </a:r>
            <a:endParaRPr lang="en-US" sz="4000" b="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5486400"/>
            <a:ext cx="8763000" cy="1219200"/>
          </a:xfrm>
        </p:spPr>
        <p:txBody>
          <a:bodyPr>
            <a:normAutofit fontScale="92500"/>
          </a:bodyPr>
          <a:lstStyle/>
          <a:p>
            <a:pPr marL="0" indent="0" algn="ctr">
              <a:buNone/>
            </a:pPr>
            <a:r>
              <a:rPr lang="en-US" i="1" dirty="0" smtClean="0">
                <a:latin typeface="Times New Roman" panose="02020603050405020304" pitchFamily="18" charset="0"/>
                <a:cs typeface="Times New Roman" panose="02020603050405020304" pitchFamily="18" charset="0"/>
              </a:rPr>
              <a:t>True conversations maintains safety, respect and mutual purpose without imposition or disengagement.</a:t>
            </a:r>
            <a:endParaRPr lang="en-US" i="1"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47063" y="1720097"/>
            <a:ext cx="5726074" cy="3775402"/>
          </a:xfrm>
          <a:prstGeom prst="rect">
            <a:avLst/>
          </a:prstGeom>
        </p:spPr>
      </p:pic>
    </p:spTree>
    <p:extLst>
      <p:ext uri="{BB962C8B-B14F-4D97-AF65-F5344CB8AC3E}">
        <p14:creationId xmlns:p14="http://schemas.microsoft.com/office/powerpoint/2010/main" val="12444081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381000"/>
            <a:ext cx="9601200" cy="1143000"/>
          </a:xfrm>
        </p:spPr>
        <p:txBody>
          <a:bodyPr>
            <a:normAutofit fontScale="90000"/>
          </a:bodyPr>
          <a:lstStyle/>
          <a:p>
            <a:r>
              <a:rPr lang="en-US" b="1" dirty="0" smtClean="0">
                <a:solidFill>
                  <a:srgbClr val="FF0000"/>
                </a:solidFill>
                <a:latin typeface="Times New Roman" panose="02020603050405020304" pitchFamily="18" charset="0"/>
                <a:cs typeface="Times New Roman" panose="02020603050405020304" pitchFamily="18" charset="0"/>
              </a:rPr>
              <a:t>Pray for the Living and the Dead:</a:t>
            </a:r>
            <a:r>
              <a:rPr lang="en-US" b="1" dirty="0" smtClean="0">
                <a:solidFill>
                  <a:schemeClr val="bg1"/>
                </a:solidFill>
                <a:latin typeface="Times New Roman" panose="02020603050405020304" pitchFamily="18" charset="0"/>
                <a:cs typeface="Times New Roman" panose="02020603050405020304" pitchFamily="18" charset="0"/>
              </a:rPr>
              <a:t/>
            </a:r>
            <a:br>
              <a:rPr lang="en-US" b="1" dirty="0" smtClean="0">
                <a:solidFill>
                  <a:schemeClr val="bg1"/>
                </a:solidFill>
                <a:latin typeface="Times New Roman" panose="02020603050405020304" pitchFamily="18" charset="0"/>
                <a:cs typeface="Times New Roman" panose="02020603050405020304" pitchFamily="18" charset="0"/>
              </a:rPr>
            </a:br>
            <a:r>
              <a:rPr lang="en-US" sz="4000" b="1" dirty="0" smtClean="0">
                <a:solidFill>
                  <a:schemeClr val="tx2">
                    <a:lumMod val="60000"/>
                    <a:lumOff val="40000"/>
                  </a:schemeClr>
                </a:solidFill>
                <a:latin typeface="Times New Roman" panose="02020603050405020304" pitchFamily="18" charset="0"/>
                <a:cs typeface="Times New Roman" panose="02020603050405020304" pitchFamily="18" charset="0"/>
              </a:rPr>
              <a:t>The God we hope in is the Image we become</a:t>
            </a:r>
            <a:endParaRPr lang="en-US" sz="4000" b="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5486400"/>
            <a:ext cx="8763000" cy="1219200"/>
          </a:xfrm>
        </p:spPr>
        <p:txBody>
          <a:bodyPr>
            <a:normAutofit/>
          </a:bodyPr>
          <a:lstStyle/>
          <a:p>
            <a:pPr marL="0" indent="0" algn="ctr">
              <a:buNone/>
            </a:pPr>
            <a:endParaRPr lang="en-US" i="1" dirty="0">
              <a:latin typeface="Times New Roman" panose="02020603050405020304" pitchFamily="18" charset="0"/>
              <a:cs typeface="Times New Roman" panose="02020603050405020304" pitchFamily="18" charset="0"/>
            </a:endParaRPr>
          </a:p>
        </p:txBody>
      </p:sp>
      <p:pic>
        <p:nvPicPr>
          <p:cNvPr id="6" name="Picture 10" descr="http://4.bp.blogspot.com/-goeKq7L7xxA/Ueayto4SFoI/AAAAAAAAA-M/O9eTg9JOlzQ/s1600/Gods_Glory.jpg">
            <a:hlinkClick r:id="rId2"/>
          </p:cNvPr>
          <p:cNvPicPr>
            <a:picLocks noChangeAspect="1" noChangeArrowheads="1"/>
          </p:cNvPicPr>
          <p:nvPr/>
        </p:nvPicPr>
        <p:blipFill>
          <a:blip r:embed="rId3" cstate="print"/>
          <a:stretch>
            <a:fillRect/>
          </a:stretch>
        </p:blipFill>
        <p:spPr bwMode="auto">
          <a:xfrm>
            <a:off x="2667000" y="1676400"/>
            <a:ext cx="3520350" cy="4693800"/>
          </a:xfrm>
          <a:prstGeom prst="rect">
            <a:avLst/>
          </a:prstGeom>
          <a:noFill/>
        </p:spPr>
      </p:pic>
    </p:spTree>
    <p:extLst>
      <p:ext uri="{BB962C8B-B14F-4D97-AF65-F5344CB8AC3E}">
        <p14:creationId xmlns:p14="http://schemas.microsoft.com/office/powerpoint/2010/main" val="21275911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1143000"/>
          </a:xfrm>
        </p:spPr>
        <p:txBody>
          <a:bodyPr>
            <a:normAutofit fontScale="90000"/>
          </a:bodyPr>
          <a:lstStyle/>
          <a:p>
            <a:pPr algn="r"/>
            <a:r>
              <a:rPr lang="en-US" b="1" cap="small" dirty="0" smtClean="0">
                <a:solidFill>
                  <a:schemeClr val="tx2">
                    <a:lumMod val="60000"/>
                    <a:lumOff val="40000"/>
                  </a:schemeClr>
                </a:solidFill>
                <a:latin typeface="Times New Roman" panose="02020603050405020304" pitchFamily="18" charset="0"/>
                <a:cs typeface="Times New Roman" panose="02020603050405020304" pitchFamily="18" charset="0"/>
              </a:rPr>
              <a:t>Matthew</a:t>
            </a:r>
            <a:r>
              <a:rPr lang="en-US" b="1" dirty="0" smtClean="0">
                <a:solidFill>
                  <a:schemeClr val="tx2">
                    <a:lumMod val="60000"/>
                    <a:lumOff val="40000"/>
                  </a:schemeClr>
                </a:solidFill>
                <a:latin typeface="Times New Roman" panose="02020603050405020304" pitchFamily="18" charset="0"/>
                <a:cs typeface="Times New Roman" panose="02020603050405020304" pitchFamily="18" charset="0"/>
              </a:rPr>
              <a:t> 25, 31-46</a:t>
            </a:r>
            <a:br>
              <a:rPr lang="en-US" b="1" dirty="0" smtClean="0">
                <a:solidFill>
                  <a:schemeClr val="tx2">
                    <a:lumMod val="60000"/>
                    <a:lumOff val="40000"/>
                  </a:schemeClr>
                </a:solidFill>
                <a:latin typeface="Times New Roman" panose="02020603050405020304" pitchFamily="18" charset="0"/>
                <a:cs typeface="Times New Roman" panose="02020603050405020304" pitchFamily="18" charset="0"/>
              </a:rPr>
            </a:br>
            <a:r>
              <a:rPr lang="en-US" sz="2700" b="1" dirty="0" smtClean="0">
                <a:solidFill>
                  <a:srgbClr val="C00000"/>
                </a:solidFill>
                <a:latin typeface="Times New Roman" panose="02020603050405020304" pitchFamily="18" charset="0"/>
                <a:cs typeface="Times New Roman" panose="02020603050405020304" pitchFamily="18" charset="0"/>
              </a:rPr>
              <a:t>The Judgment of the Nations:</a:t>
            </a:r>
            <a:endParaRPr lang="en-US" sz="27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1143000"/>
            <a:ext cx="8763000" cy="6019800"/>
          </a:xfrm>
        </p:spPr>
        <p:txBody>
          <a:bodyPr>
            <a:normAutofit fontScale="92500" lnSpcReduction="10000"/>
          </a:bodyPr>
          <a:lstStyle/>
          <a:p>
            <a:pPr marL="0" indent="0" algn="just">
              <a:buNone/>
            </a:pPr>
            <a:r>
              <a:rPr lang="en-US" dirty="0">
                <a:latin typeface="Times New Roman" panose="02020603050405020304" pitchFamily="18" charset="0"/>
                <a:cs typeface="Times New Roman" panose="02020603050405020304" pitchFamily="18" charset="0"/>
              </a:rPr>
              <a:t>“When the Son of Man comes in his glory, and all the angels with him, he will sit upon his glorious </a:t>
            </a:r>
            <a:r>
              <a:rPr lang="en-US" dirty="0" smtClean="0">
                <a:latin typeface="Times New Roman" panose="02020603050405020304" pitchFamily="18" charset="0"/>
                <a:cs typeface="Times New Roman" panose="02020603050405020304" pitchFamily="18" charset="0"/>
              </a:rPr>
              <a:t>throne, and </a:t>
            </a:r>
            <a:r>
              <a:rPr lang="en-US" dirty="0">
                <a:latin typeface="Times New Roman" panose="02020603050405020304" pitchFamily="18" charset="0"/>
                <a:cs typeface="Times New Roman" panose="02020603050405020304" pitchFamily="18" charset="0"/>
              </a:rPr>
              <a:t>all the </a:t>
            </a:r>
            <a:r>
              <a:rPr lang="en-US" dirty="0" smtClean="0">
                <a:latin typeface="Times New Roman" panose="02020603050405020304" pitchFamily="18" charset="0"/>
                <a:cs typeface="Times New Roman" panose="02020603050405020304" pitchFamily="18" charset="0"/>
              </a:rPr>
              <a:t>nation will </a:t>
            </a:r>
            <a:r>
              <a:rPr lang="en-US" dirty="0">
                <a:latin typeface="Times New Roman" panose="02020603050405020304" pitchFamily="18" charset="0"/>
                <a:cs typeface="Times New Roman" panose="02020603050405020304" pitchFamily="18" charset="0"/>
              </a:rPr>
              <a:t>be assembled before him. And he will separate them one from another, as a shepherd separates the sheep from the goats. </a:t>
            </a:r>
            <a:r>
              <a:rPr lang="en-US" dirty="0" smtClean="0">
                <a:latin typeface="Times New Roman" panose="02020603050405020304" pitchFamily="18" charset="0"/>
                <a:cs typeface="Times New Roman" panose="02020603050405020304" pitchFamily="18" charset="0"/>
              </a:rPr>
              <a:t>He </a:t>
            </a:r>
            <a:r>
              <a:rPr lang="en-US" dirty="0">
                <a:latin typeface="Times New Roman" panose="02020603050405020304" pitchFamily="18" charset="0"/>
                <a:cs typeface="Times New Roman" panose="02020603050405020304" pitchFamily="18" charset="0"/>
              </a:rPr>
              <a:t>will place the sheep on his right and the goats on his left. </a:t>
            </a:r>
            <a:r>
              <a:rPr lang="en-US" dirty="0" smtClean="0">
                <a:latin typeface="Times New Roman" panose="02020603050405020304" pitchFamily="18" charset="0"/>
                <a:cs typeface="Times New Roman" panose="02020603050405020304" pitchFamily="18" charset="0"/>
              </a:rPr>
              <a:t>Then </a:t>
            </a:r>
            <a:r>
              <a:rPr lang="en-US" dirty="0">
                <a:latin typeface="Times New Roman" panose="02020603050405020304" pitchFamily="18" charset="0"/>
                <a:cs typeface="Times New Roman" panose="02020603050405020304" pitchFamily="18" charset="0"/>
              </a:rPr>
              <a:t>the king will say to those on his right, ‘Come, you who are blessed by my Father. Inherit the kingdom prepared for you from the foundation of the </a:t>
            </a:r>
            <a:r>
              <a:rPr lang="en-US" dirty="0" smtClean="0">
                <a:latin typeface="Times New Roman" panose="02020603050405020304" pitchFamily="18" charset="0"/>
                <a:cs typeface="Times New Roman" panose="02020603050405020304" pitchFamily="18" charset="0"/>
              </a:rPr>
              <a:t>world. For </a:t>
            </a:r>
            <a:r>
              <a:rPr lang="en-US" dirty="0">
                <a:latin typeface="Times New Roman" panose="02020603050405020304" pitchFamily="18" charset="0"/>
                <a:cs typeface="Times New Roman" panose="02020603050405020304" pitchFamily="18" charset="0"/>
              </a:rPr>
              <a:t>I was hungry and you gave me food, I was thirsty and you gave me drink, a stranger and you welcomed me, </a:t>
            </a:r>
            <a:r>
              <a:rPr lang="en-US" dirty="0" smtClean="0">
                <a:latin typeface="Times New Roman" panose="02020603050405020304" pitchFamily="18" charset="0"/>
                <a:cs typeface="Times New Roman" panose="02020603050405020304" pitchFamily="18" charset="0"/>
              </a:rPr>
              <a:t>naked </a:t>
            </a:r>
            <a:r>
              <a:rPr lang="en-US" dirty="0">
                <a:latin typeface="Times New Roman" panose="02020603050405020304" pitchFamily="18" charset="0"/>
                <a:cs typeface="Times New Roman" panose="02020603050405020304" pitchFamily="18" charset="0"/>
              </a:rPr>
              <a:t>and you clothed me, ill and you cared for me, in prison and you visited me</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68624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1143000"/>
          </a:xfrm>
        </p:spPr>
        <p:txBody>
          <a:bodyPr>
            <a:normAutofit fontScale="90000"/>
          </a:bodyPr>
          <a:lstStyle/>
          <a:p>
            <a:pPr algn="r"/>
            <a:r>
              <a:rPr lang="en-US" b="1" cap="small" dirty="0" smtClean="0">
                <a:solidFill>
                  <a:schemeClr val="tx2">
                    <a:lumMod val="60000"/>
                    <a:lumOff val="40000"/>
                  </a:schemeClr>
                </a:solidFill>
                <a:latin typeface="Times New Roman" panose="02020603050405020304" pitchFamily="18" charset="0"/>
                <a:cs typeface="Times New Roman" panose="02020603050405020304" pitchFamily="18" charset="0"/>
              </a:rPr>
              <a:t>Matthew</a:t>
            </a:r>
            <a:r>
              <a:rPr lang="en-US" b="1" dirty="0" smtClean="0">
                <a:solidFill>
                  <a:schemeClr val="tx2">
                    <a:lumMod val="60000"/>
                    <a:lumOff val="40000"/>
                  </a:schemeClr>
                </a:solidFill>
                <a:latin typeface="Times New Roman" panose="02020603050405020304" pitchFamily="18" charset="0"/>
                <a:cs typeface="Times New Roman" panose="02020603050405020304" pitchFamily="18" charset="0"/>
              </a:rPr>
              <a:t> 25, 31-46</a:t>
            </a:r>
            <a:br>
              <a:rPr lang="en-US" b="1" dirty="0" smtClean="0">
                <a:solidFill>
                  <a:schemeClr val="tx2">
                    <a:lumMod val="60000"/>
                    <a:lumOff val="40000"/>
                  </a:schemeClr>
                </a:solidFill>
                <a:latin typeface="Times New Roman" panose="02020603050405020304" pitchFamily="18" charset="0"/>
                <a:cs typeface="Times New Roman" panose="02020603050405020304" pitchFamily="18" charset="0"/>
              </a:rPr>
            </a:br>
            <a:r>
              <a:rPr lang="en-US" sz="2700" b="1" dirty="0" smtClean="0">
                <a:solidFill>
                  <a:srgbClr val="C00000"/>
                </a:solidFill>
                <a:latin typeface="Times New Roman" panose="02020603050405020304" pitchFamily="18" charset="0"/>
                <a:cs typeface="Times New Roman" panose="02020603050405020304" pitchFamily="18" charset="0"/>
              </a:rPr>
              <a:t>The Judgment of the Nations:</a:t>
            </a:r>
            <a:endParaRPr lang="en-US" sz="27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1143000"/>
            <a:ext cx="8763000" cy="5715000"/>
          </a:xfrm>
        </p:spPr>
        <p:txBody>
          <a:bodyPr>
            <a:normAutofit fontScale="77500" lnSpcReduction="20000"/>
          </a:bodyPr>
          <a:lstStyle/>
          <a:p>
            <a:pPr marL="0" indent="0" algn="just">
              <a:buNone/>
            </a:pPr>
            <a:r>
              <a:rPr lang="en-US" dirty="0">
                <a:latin typeface="Times New Roman" panose="02020603050405020304" pitchFamily="18" charset="0"/>
                <a:cs typeface="Times New Roman" panose="02020603050405020304" pitchFamily="18" charset="0"/>
              </a:rPr>
              <a:t>Then the righteous</a:t>
            </a:r>
            <a:r>
              <a:rPr lang="en-US" baseline="30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will answer him and say, ‘Lord, when did we see you hungry and feed you, or thirsty and give you drink? When did we see you a stranger and welcome you, or naked and clothe you? When did we see you ill or in prison, and visit you?’  And the king will say to them in reply, ‘Amen, I say to you, whatever you did for one of these least brothers of mine, you did for me.’ Then he will say to those on his left, ‘Depart from me, you accursed, into the eternal fire prepared for the devil and his angels. For I was hungry and you gave me no food, I was thirsty and you gave me no drink, a stranger and you gave me no welcome, naked and you gave me no clothing, ill and in prison, and you did not care for me.’ Then they will answer and say, ‘Lord, when did we see you hungry or thirsty or a stranger or naked or ill or in prison, and not minister to your needs?’ He will answer them, ‘Amen, I say to you, what you did not do for one of these least ones, you did not do for me.’ And these will go off to eternal punishment, but the righteous to eternal life.”</a:t>
            </a:r>
          </a:p>
        </p:txBody>
      </p:sp>
    </p:spTree>
    <p:extLst>
      <p:ext uri="{BB962C8B-B14F-4D97-AF65-F5344CB8AC3E}">
        <p14:creationId xmlns:p14="http://schemas.microsoft.com/office/powerpoint/2010/main" val="16558113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457200"/>
            <a:ext cx="9677400" cy="2609850"/>
          </a:xfrm>
        </p:spPr>
        <p:txBody>
          <a:bodyPr>
            <a:normAutofit/>
          </a:bodyPr>
          <a:lstStyle/>
          <a:p>
            <a:r>
              <a:rPr lang="en-US" sz="6000" b="1" u="sng" cap="small" dirty="0" smtClean="0">
                <a:solidFill>
                  <a:schemeClr val="tx2">
                    <a:lumMod val="60000"/>
                    <a:lumOff val="40000"/>
                  </a:schemeClr>
                </a:solidFill>
                <a:latin typeface="Times New Roman" panose="02020603050405020304" pitchFamily="18" charset="0"/>
                <a:cs typeface="Times New Roman" panose="02020603050405020304" pitchFamily="18" charset="0"/>
              </a:rPr>
              <a:t>The Works of Mercy:</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Divine Mercy in the Activity of the Church</a:t>
            </a:r>
            <a:endParaRPr lang="en-US" sz="36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286000" y="4267200"/>
            <a:ext cx="6400800" cy="1752600"/>
          </a:xfrm>
        </p:spPr>
        <p:txBody>
          <a:bodyPr>
            <a:normAutofit/>
          </a:bodyPr>
          <a:lstStyle/>
          <a:p>
            <a:pPr algn="r"/>
            <a:r>
              <a:rPr lang="en-US" b="1" dirty="0" smtClean="0">
                <a:solidFill>
                  <a:srgbClr val="C00000"/>
                </a:solidFill>
                <a:latin typeface="Times New Roman" panose="02020603050405020304" pitchFamily="18" charset="0"/>
                <a:cs typeface="Times New Roman" panose="02020603050405020304" pitchFamily="18" charset="0"/>
              </a:rPr>
              <a:t>Rev. Mark N.P. Salas</a:t>
            </a:r>
          </a:p>
          <a:p>
            <a:pPr algn="r"/>
            <a:r>
              <a:rPr lang="en-US" sz="1900" dirty="0" smtClean="0">
                <a:solidFill>
                  <a:srgbClr val="C00000"/>
                </a:solidFill>
                <a:latin typeface="Times New Roman" panose="02020603050405020304" pitchFamily="18" charset="0"/>
                <a:cs typeface="Times New Roman" panose="02020603050405020304" pitchFamily="18" charset="0"/>
              </a:rPr>
              <a:t>Healing and Renewal Conference 2015</a:t>
            </a:r>
          </a:p>
          <a:p>
            <a:pPr algn="r"/>
            <a:r>
              <a:rPr lang="en-US" sz="1900" dirty="0" smtClean="0">
                <a:solidFill>
                  <a:srgbClr val="C00000"/>
                </a:solidFill>
                <a:latin typeface="Times New Roman" panose="02020603050405020304" pitchFamily="18" charset="0"/>
                <a:cs typeface="Times New Roman" panose="02020603050405020304" pitchFamily="18" charset="0"/>
              </a:rPr>
              <a:t>pancratius@hotmail.com</a:t>
            </a:r>
          </a:p>
          <a:p>
            <a:pPr algn="r"/>
            <a:r>
              <a:rPr lang="en-US" sz="1900" dirty="0" smtClean="0">
                <a:solidFill>
                  <a:srgbClr val="C00000"/>
                </a:solidFill>
                <a:latin typeface="Times New Roman" panose="02020603050405020304" pitchFamily="18" charset="0"/>
                <a:cs typeface="Times New Roman" panose="02020603050405020304" pitchFamily="18" charset="0"/>
              </a:rPr>
              <a:t>915-328-3844</a:t>
            </a:r>
            <a:endParaRPr lang="en-US" sz="1900" dirty="0">
              <a:solidFill>
                <a:srgbClr val="C00000"/>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200400"/>
            <a:ext cx="4038600" cy="2980486"/>
          </a:xfrm>
          <a:prstGeom prst="rect">
            <a:avLst/>
          </a:prstGeom>
        </p:spPr>
      </p:pic>
    </p:spTree>
    <p:extLst>
      <p:ext uri="{BB962C8B-B14F-4D97-AF65-F5344CB8AC3E}">
        <p14:creationId xmlns:p14="http://schemas.microsoft.com/office/powerpoint/2010/main" val="20360213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TotalTime>
  <Words>1039</Words>
  <Application>Microsoft Office PowerPoint</Application>
  <PresentationFormat>On-screen Show (4:3)</PresentationFormat>
  <Paragraphs>53</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Times New Roman</vt:lpstr>
      <vt:lpstr>Office Theme</vt:lpstr>
      <vt:lpstr>The Works of Mercy: Divine Mercy in the Activity of the Church</vt:lpstr>
      <vt:lpstr>Matthew 25, 31-46 The Judgment of the Nations:</vt:lpstr>
      <vt:lpstr>Matthew 25, 31-46 The Judgment of the Nations:</vt:lpstr>
      <vt:lpstr>Works of Mercy Corporal:</vt:lpstr>
      <vt:lpstr>Feeding the Hungry: I am the bread of life come down</vt:lpstr>
      <vt:lpstr>Quench the Thirsty: He who drinks the Water that I will give</vt:lpstr>
      <vt:lpstr>Clothe the Naked: What good is it to say,  “Stay warm and well fed…”</vt:lpstr>
      <vt:lpstr>Harbor the Harbourless: For your too were strangers in a foreign land</vt:lpstr>
      <vt:lpstr>Visit the Sick: Our Guardians watch over us  as a nurse over the sick</vt:lpstr>
      <vt:lpstr>Ransom the Captive: What good is it to gain the  whole world in forfeit of your soul?</vt:lpstr>
      <vt:lpstr>Bury the Dead: but if it dies and is buried it shall  bear much fruit, ten or a hundred times</vt:lpstr>
      <vt:lpstr>Works of Mercy Spiritual:</vt:lpstr>
      <vt:lpstr>Instruct Ignorance: Knowledge is stored in memory,  Memory is Identity</vt:lpstr>
      <vt:lpstr>Counsel Doubt: Take heart, it is I the Lord your God</vt:lpstr>
      <vt:lpstr>Admonish Sin: Father may they be ONE</vt:lpstr>
      <vt:lpstr>Patiently Bear Wrongs: Forgiveness and Reconciliation  are to different things</vt:lpstr>
      <vt:lpstr>Forgive Offences: Forgive for your sake, not theirs</vt:lpstr>
      <vt:lpstr>Comfort the Afflicted: I am resolved to know nothing but Christ,  and him Crucified</vt:lpstr>
      <vt:lpstr>Pray for the Living and the Dead: The God we hope in is the Image we become</vt:lpstr>
      <vt:lpstr>Matthew 25, 31-46 The Judgment of the Nations:</vt:lpstr>
      <vt:lpstr>Matthew 25, 31-46 The Judgment of the Nations:</vt:lpstr>
      <vt:lpstr>The Works of Mercy: Divine Mercy in the Activity of the Church</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Works of Mercy: Divine Mercy in the Activity of the Church</dc:title>
  <dc:creator>admin</dc:creator>
  <cp:lastModifiedBy>Mark Salas</cp:lastModifiedBy>
  <cp:revision>16</cp:revision>
  <dcterms:created xsi:type="dcterms:W3CDTF">2006-08-16T00:00:00Z</dcterms:created>
  <dcterms:modified xsi:type="dcterms:W3CDTF">2015-08-21T09:24:11Z</dcterms:modified>
</cp:coreProperties>
</file>